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58" r:id="rId4"/>
    <p:sldId id="259" r:id="rId5"/>
    <p:sldId id="260"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D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1CD10D-5528-4761-A967-131F21C2C7F6}" type="datetimeFigureOut">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72818973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1CD10D-5528-4761-A967-131F21C2C7F6}" type="datetimeFigureOut">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214390644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1CD10D-5528-4761-A967-131F21C2C7F6}" type="datetimeFigureOut">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23464079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1CD10D-5528-4761-A967-131F21C2C7F6}" type="datetimeFigureOut">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1652489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CD10D-5528-4761-A967-131F21C2C7F6}" type="datetimeFigureOut">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14862565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1CD10D-5528-4761-A967-131F21C2C7F6}" type="datetimeFigureOut">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296036378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1CD10D-5528-4761-A967-131F21C2C7F6}" type="datetimeFigureOut">
              <a:rPr lang="en-US" smtClean="0"/>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24604214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1CD10D-5528-4761-A967-131F21C2C7F6}" type="datetimeFigureOut">
              <a:rPr lang="en-US" smtClean="0"/>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39607881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CD10D-5528-4761-A967-131F21C2C7F6}" type="datetimeFigureOut">
              <a:rPr lang="en-US" smtClean="0"/>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67532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CD10D-5528-4761-A967-131F21C2C7F6}" type="datetimeFigureOut">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30148613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CD10D-5528-4761-A967-131F21C2C7F6}" type="datetimeFigureOut">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B5553-90DF-4B32-8485-14563F1078E1}" type="slidenum">
              <a:rPr lang="en-US" smtClean="0"/>
              <a:t>‹#›</a:t>
            </a:fld>
            <a:endParaRPr lang="en-US"/>
          </a:p>
        </p:txBody>
      </p:sp>
    </p:spTree>
    <p:extLst>
      <p:ext uri="{BB962C8B-B14F-4D97-AF65-F5344CB8AC3E}">
        <p14:creationId xmlns:p14="http://schemas.microsoft.com/office/powerpoint/2010/main" val="6519129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CD10D-5528-4761-A967-131F21C2C7F6}" type="datetimeFigureOut">
              <a:rPr lang="en-US" smtClean="0"/>
              <a:t>2/25/2014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B5553-90DF-4B32-8485-14563F1078E1}" type="slidenum">
              <a:rPr lang="en-US" smtClean="0"/>
              <a:t>‹#›</a:t>
            </a:fld>
            <a:endParaRPr lang="en-US"/>
          </a:p>
        </p:txBody>
      </p:sp>
    </p:spTree>
    <p:extLst>
      <p:ext uri="{BB962C8B-B14F-4D97-AF65-F5344CB8AC3E}">
        <p14:creationId xmlns:p14="http://schemas.microsoft.com/office/powerpoint/2010/main" val="2172807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0"/>
            <a:ext cx="4423720" cy="7232749"/>
          </a:xfrm>
          <a:prstGeom prst="rect">
            <a:avLst/>
          </a:prstGeom>
          <a:solidFill>
            <a:schemeClr val="bg2">
              <a:lumMod val="50000"/>
            </a:schemeClr>
          </a:solidFill>
        </p:spPr>
        <p:txBody>
          <a:bodyPr wrap="square" rtlCol="0">
            <a:spAutoFit/>
          </a:bodyPr>
          <a:lstStyle/>
          <a:p>
            <a:r>
              <a:rPr lang="en-US" sz="6000" b="1" dirty="0">
                <a:solidFill>
                  <a:schemeClr val="bg1"/>
                </a:solidFill>
              </a:rPr>
              <a:t>John </a:t>
            </a:r>
            <a:r>
              <a:rPr lang="en-US" sz="6000" b="1" dirty="0" smtClean="0">
                <a:solidFill>
                  <a:schemeClr val="bg1"/>
                </a:solidFill>
              </a:rPr>
              <a:t>3.22-36</a:t>
            </a:r>
          </a:p>
          <a:p>
            <a:r>
              <a:rPr lang="en-US" b="1" dirty="0" smtClean="0">
                <a:solidFill>
                  <a:schemeClr val="bg1"/>
                </a:solidFill>
              </a:rPr>
              <a:t>Map from Rasmussen, </a:t>
            </a:r>
          </a:p>
          <a:p>
            <a:r>
              <a:rPr lang="en-US" b="1" i="1" smtClean="0">
                <a:solidFill>
                  <a:schemeClr val="bg1"/>
                </a:solidFill>
              </a:rPr>
              <a:t>Zondervan </a:t>
            </a:r>
            <a:r>
              <a:rPr lang="en-US" b="1" i="1" dirty="0" smtClean="0">
                <a:solidFill>
                  <a:schemeClr val="bg1"/>
                </a:solidFill>
              </a:rPr>
              <a:t>Atlas of </a:t>
            </a:r>
            <a:r>
              <a:rPr lang="en-US" b="1" i="1" smtClean="0">
                <a:solidFill>
                  <a:schemeClr val="bg1"/>
                </a:solidFill>
              </a:rPr>
              <a:t>the Bible</a:t>
            </a:r>
          </a:p>
          <a:p>
            <a:endParaRPr lang="en-US" sz="2400" b="1" i="1" dirty="0">
              <a:solidFill>
                <a:schemeClr val="bg1"/>
              </a:solidFill>
            </a:endParaRPr>
          </a:p>
          <a:p>
            <a:pPr algn="r"/>
            <a:endParaRPr lang="en-US" sz="3200" b="1" dirty="0" smtClean="0">
              <a:solidFill>
                <a:schemeClr val="bg1"/>
              </a:solidFill>
            </a:endParaRPr>
          </a:p>
          <a:p>
            <a:pPr algn="r"/>
            <a:r>
              <a:rPr lang="en-US" sz="3200" b="1" dirty="0" smtClean="0">
                <a:solidFill>
                  <a:schemeClr val="bg1"/>
                </a:solidFill>
              </a:rPr>
              <a:t>John the Baptist</a:t>
            </a:r>
          </a:p>
          <a:p>
            <a:pPr algn="r"/>
            <a:endParaRPr lang="en-US" sz="3200" b="1" dirty="0" smtClean="0">
              <a:solidFill>
                <a:schemeClr val="bg1"/>
              </a:solidFill>
            </a:endParaRPr>
          </a:p>
          <a:p>
            <a:pPr algn="r"/>
            <a:endParaRPr lang="en-US" sz="3200" b="1" dirty="0" smtClean="0">
              <a:solidFill>
                <a:schemeClr val="bg1"/>
              </a:solidFill>
            </a:endParaRPr>
          </a:p>
          <a:p>
            <a:pPr algn="r"/>
            <a:endParaRPr lang="en-US" sz="3200" b="1" dirty="0">
              <a:solidFill>
                <a:schemeClr val="bg1"/>
              </a:solidFill>
            </a:endParaRPr>
          </a:p>
          <a:p>
            <a:pPr algn="r"/>
            <a:endParaRPr lang="en-US" sz="3200" b="1" dirty="0" smtClean="0">
              <a:solidFill>
                <a:schemeClr val="bg1"/>
              </a:solidFill>
            </a:endParaRPr>
          </a:p>
          <a:p>
            <a:pPr algn="r"/>
            <a:endParaRPr lang="en-US" sz="3200" b="1" dirty="0" smtClean="0">
              <a:solidFill>
                <a:schemeClr val="bg1"/>
              </a:solidFill>
            </a:endParaRPr>
          </a:p>
          <a:p>
            <a:pPr algn="r"/>
            <a:r>
              <a:rPr lang="en-US" sz="3200" b="1" dirty="0" smtClean="0">
                <a:solidFill>
                  <a:schemeClr val="bg1"/>
                </a:solidFill>
              </a:rPr>
              <a:t>Jesus</a:t>
            </a:r>
          </a:p>
          <a:p>
            <a:pPr algn="r"/>
            <a:endParaRPr lang="en-US" sz="2400" b="1" dirty="0">
              <a:solidFill>
                <a:schemeClr val="bg1"/>
              </a:solidFill>
            </a:endParaRPr>
          </a:p>
          <a:p>
            <a:pPr algn="r"/>
            <a:r>
              <a:rPr lang="en-US" sz="3200" b="1" dirty="0" smtClean="0">
                <a:solidFill>
                  <a:schemeClr val="bg1"/>
                </a:solidFill>
              </a:rPr>
              <a:t>Jerusalem </a:t>
            </a:r>
            <a:endParaRPr lang="en-US" sz="3200" b="1" dirty="0">
              <a:solidFill>
                <a:schemeClr val="bg1"/>
              </a:solidFill>
            </a:endParaRPr>
          </a:p>
          <a:p>
            <a:r>
              <a:rPr lang="en-US" sz="3200" b="1" dirty="0" smtClean="0">
                <a:solidFill>
                  <a:schemeClr val="bg1"/>
                </a:solidFill>
              </a:rPr>
              <a:t> </a:t>
            </a:r>
            <a:endParaRPr lang="en-US" sz="32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3719" y="0"/>
            <a:ext cx="4720281" cy="6858000"/>
          </a:xfrm>
          <a:prstGeom prst="rect">
            <a:avLst/>
          </a:prstGeom>
        </p:spPr>
      </p:pic>
      <p:sp>
        <p:nvSpPr>
          <p:cNvPr id="7" name="6-Point Star 6"/>
          <p:cNvSpPr/>
          <p:nvPr/>
        </p:nvSpPr>
        <p:spPr>
          <a:xfrm>
            <a:off x="7595286" y="2496066"/>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6-Point Star 7"/>
          <p:cNvSpPr/>
          <p:nvPr/>
        </p:nvSpPr>
        <p:spPr>
          <a:xfrm>
            <a:off x="7335793" y="5329882"/>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6-Point Star 9"/>
          <p:cNvSpPr/>
          <p:nvPr/>
        </p:nvSpPr>
        <p:spPr>
          <a:xfrm>
            <a:off x="6120712" y="6190736"/>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4467725" y="2706130"/>
            <a:ext cx="3051363" cy="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490015" y="5539946"/>
            <a:ext cx="2747912"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90015" y="6400800"/>
            <a:ext cx="1503391"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72026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 y="0"/>
            <a:ext cx="4514337" cy="6986528"/>
          </a:xfrm>
          <a:prstGeom prst="rect">
            <a:avLst/>
          </a:prstGeom>
          <a:solidFill>
            <a:schemeClr val="bg2">
              <a:lumMod val="50000"/>
            </a:schemeClr>
          </a:solidFill>
        </p:spPr>
        <p:txBody>
          <a:bodyPr wrap="square" rtlCol="0">
            <a:spAutoFit/>
          </a:bodyPr>
          <a:lstStyle/>
          <a:p>
            <a:r>
              <a:rPr lang="en-US" sz="3200" b="1" dirty="0">
                <a:solidFill>
                  <a:schemeClr val="bg1"/>
                </a:solidFill>
              </a:rPr>
              <a:t>John 3.22-24 [NET]:  </a:t>
            </a:r>
            <a:endParaRPr lang="en-US" sz="3200" b="1" dirty="0" smtClean="0">
              <a:solidFill>
                <a:schemeClr val="bg1"/>
              </a:solidFill>
            </a:endParaRPr>
          </a:p>
          <a:p>
            <a:r>
              <a:rPr lang="en-US" sz="3200" b="1" dirty="0" smtClean="0">
                <a:solidFill>
                  <a:schemeClr val="bg1"/>
                </a:solidFill>
              </a:rPr>
              <a:t>After </a:t>
            </a:r>
            <a:r>
              <a:rPr lang="en-US" sz="3200" b="1" dirty="0">
                <a:solidFill>
                  <a:schemeClr val="bg1"/>
                </a:solidFill>
              </a:rPr>
              <a:t>this, Jesus and his disciples came into Judean territory, and there he spent time with them and was baptizing.  John </a:t>
            </a:r>
            <a:r>
              <a:rPr lang="en-US" sz="3200" b="1" dirty="0" smtClean="0">
                <a:solidFill>
                  <a:schemeClr val="bg1"/>
                </a:solidFill>
              </a:rPr>
              <a:t>was </a:t>
            </a:r>
            <a:r>
              <a:rPr lang="en-US" sz="3200" b="1" dirty="0">
                <a:solidFill>
                  <a:schemeClr val="bg1"/>
                </a:solidFill>
              </a:rPr>
              <a:t>also baptizing at </a:t>
            </a:r>
            <a:r>
              <a:rPr lang="en-US" sz="3200" b="1" dirty="0" err="1">
                <a:solidFill>
                  <a:schemeClr val="bg1"/>
                </a:solidFill>
              </a:rPr>
              <a:t>Aenon</a:t>
            </a:r>
            <a:r>
              <a:rPr lang="en-US" sz="3200" b="1" dirty="0">
                <a:solidFill>
                  <a:schemeClr val="bg1"/>
                </a:solidFill>
              </a:rPr>
              <a:t> near Salim, because water was plentiful there, and people were coming to him and being baptized.  (For John had not yet been thrown into prison.)</a:t>
            </a:r>
            <a:endParaRPr lang="en-US" sz="32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3719" y="0"/>
            <a:ext cx="4720281" cy="6858000"/>
          </a:xfrm>
          <a:prstGeom prst="rect">
            <a:avLst/>
          </a:prstGeom>
        </p:spPr>
      </p:pic>
      <p:sp>
        <p:nvSpPr>
          <p:cNvPr id="7" name="6-Point Star 6"/>
          <p:cNvSpPr/>
          <p:nvPr/>
        </p:nvSpPr>
        <p:spPr>
          <a:xfrm>
            <a:off x="7595286" y="2496066"/>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6-Point Star 7"/>
          <p:cNvSpPr/>
          <p:nvPr/>
        </p:nvSpPr>
        <p:spPr>
          <a:xfrm>
            <a:off x="7335793" y="5329882"/>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6-Point Star 9"/>
          <p:cNvSpPr/>
          <p:nvPr/>
        </p:nvSpPr>
        <p:spPr>
          <a:xfrm>
            <a:off x="6120712" y="6190736"/>
            <a:ext cx="378941" cy="420129"/>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6425514" y="5601730"/>
            <a:ext cx="910279" cy="650789"/>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2892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893594"/>
          </a:xfrm>
          <a:prstGeom prst="rect">
            <a:avLst/>
          </a:prstGeom>
        </p:spPr>
      </p:pic>
      <p:sp>
        <p:nvSpPr>
          <p:cNvPr id="3" name="TextBox 2"/>
          <p:cNvSpPr txBox="1"/>
          <p:nvPr/>
        </p:nvSpPr>
        <p:spPr>
          <a:xfrm>
            <a:off x="0" y="3318570"/>
            <a:ext cx="9144000" cy="3539430"/>
          </a:xfrm>
          <a:prstGeom prst="rect">
            <a:avLst/>
          </a:prstGeom>
          <a:solidFill>
            <a:schemeClr val="bg2">
              <a:lumMod val="50000"/>
            </a:schemeClr>
          </a:solidFill>
        </p:spPr>
        <p:txBody>
          <a:bodyPr wrap="square" rtlCol="0">
            <a:spAutoFit/>
          </a:bodyPr>
          <a:lstStyle/>
          <a:p>
            <a:r>
              <a:rPr lang="en-US" sz="3200" b="1" dirty="0">
                <a:solidFill>
                  <a:schemeClr val="bg1"/>
                </a:solidFill>
              </a:rPr>
              <a:t>John 3.25-26:  Now a dispute came about between some of John's disciples and a certain Jew concerning ceremonial washing.  So they came to John and said to him, “Rabbi, the one who was with you on the other side of the Jordan River, about whom you testified– see, he is baptizing, and everyone is flocking to him!”</a:t>
            </a:r>
            <a:endParaRPr lang="en-US" sz="3200" dirty="0">
              <a:solidFill>
                <a:schemeClr val="bg1"/>
              </a:solidFill>
            </a:endParaRPr>
          </a:p>
        </p:txBody>
      </p:sp>
      <p:sp>
        <p:nvSpPr>
          <p:cNvPr id="4" name="TextBox 3"/>
          <p:cNvSpPr txBox="1"/>
          <p:nvPr/>
        </p:nvSpPr>
        <p:spPr>
          <a:xfrm>
            <a:off x="0" y="0"/>
            <a:ext cx="2899719" cy="369332"/>
          </a:xfrm>
          <a:prstGeom prst="rect">
            <a:avLst/>
          </a:prstGeom>
          <a:noFill/>
        </p:spPr>
        <p:txBody>
          <a:bodyPr wrap="square" rtlCol="0">
            <a:spAutoFit/>
          </a:bodyPr>
          <a:lstStyle/>
          <a:p>
            <a:r>
              <a:rPr lang="en-US" dirty="0" smtClean="0">
                <a:solidFill>
                  <a:schemeClr val="bg1"/>
                </a:solidFill>
              </a:rPr>
              <a:t>Pieter Brueghel the Younger</a:t>
            </a:r>
            <a:endParaRPr lang="en-US" dirty="0">
              <a:solidFill>
                <a:schemeClr val="bg1"/>
              </a:solidFill>
            </a:endParaRPr>
          </a:p>
        </p:txBody>
      </p:sp>
    </p:spTree>
    <p:extLst>
      <p:ext uri="{BB962C8B-B14F-4D97-AF65-F5344CB8AC3E}">
        <p14:creationId xmlns:p14="http://schemas.microsoft.com/office/powerpoint/2010/main" val="32878010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893594"/>
          </a:xfrm>
          <a:prstGeom prst="rect">
            <a:avLst/>
          </a:prstGeom>
        </p:spPr>
      </p:pic>
      <p:sp>
        <p:nvSpPr>
          <p:cNvPr id="3" name="TextBox 2"/>
          <p:cNvSpPr txBox="1"/>
          <p:nvPr/>
        </p:nvSpPr>
        <p:spPr>
          <a:xfrm>
            <a:off x="0" y="4303455"/>
            <a:ext cx="9144000" cy="2554545"/>
          </a:xfrm>
          <a:prstGeom prst="rect">
            <a:avLst/>
          </a:prstGeom>
          <a:solidFill>
            <a:schemeClr val="bg2">
              <a:lumMod val="50000"/>
            </a:schemeClr>
          </a:solidFill>
        </p:spPr>
        <p:txBody>
          <a:bodyPr wrap="square" rtlCol="0">
            <a:spAutoFit/>
          </a:bodyPr>
          <a:lstStyle/>
          <a:p>
            <a:r>
              <a:rPr lang="en-US" sz="3200" b="1" dirty="0">
                <a:solidFill>
                  <a:schemeClr val="bg1"/>
                </a:solidFill>
              </a:rPr>
              <a:t>John 3.27-28:  John replied, “No one can receive anything unless it has been given to him from heaven.  You yourselves can testify that I said, ‘I am not the Christ,’ but rather, ‘I have been sent before him</a:t>
            </a:r>
            <a:r>
              <a:rPr lang="en-US" sz="3200" b="1" dirty="0" smtClean="0">
                <a:solidFill>
                  <a:schemeClr val="bg1"/>
                </a:solidFill>
              </a:rPr>
              <a:t>.’”</a:t>
            </a:r>
            <a:endParaRPr lang="en-US" sz="3200" dirty="0">
              <a:solidFill>
                <a:schemeClr val="bg1"/>
              </a:solidFill>
            </a:endParaRPr>
          </a:p>
        </p:txBody>
      </p:sp>
      <p:sp>
        <p:nvSpPr>
          <p:cNvPr id="4" name="TextBox 3"/>
          <p:cNvSpPr txBox="1"/>
          <p:nvPr/>
        </p:nvSpPr>
        <p:spPr>
          <a:xfrm>
            <a:off x="0" y="0"/>
            <a:ext cx="2899719" cy="369332"/>
          </a:xfrm>
          <a:prstGeom prst="rect">
            <a:avLst/>
          </a:prstGeom>
          <a:noFill/>
        </p:spPr>
        <p:txBody>
          <a:bodyPr wrap="square" rtlCol="0">
            <a:spAutoFit/>
          </a:bodyPr>
          <a:lstStyle/>
          <a:p>
            <a:r>
              <a:rPr lang="en-US" dirty="0" smtClean="0">
                <a:solidFill>
                  <a:schemeClr val="bg1"/>
                </a:solidFill>
              </a:rPr>
              <a:t>Pieter Brueghel the Younger</a:t>
            </a:r>
            <a:endParaRPr lang="en-US" dirty="0">
              <a:solidFill>
                <a:schemeClr val="bg1"/>
              </a:solidFill>
            </a:endParaRPr>
          </a:p>
        </p:txBody>
      </p:sp>
    </p:spTree>
    <p:extLst>
      <p:ext uri="{BB962C8B-B14F-4D97-AF65-F5344CB8AC3E}">
        <p14:creationId xmlns:p14="http://schemas.microsoft.com/office/powerpoint/2010/main" val="21271569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893594"/>
          </a:xfrm>
          <a:prstGeom prst="rect">
            <a:avLst/>
          </a:prstGeom>
        </p:spPr>
      </p:pic>
      <p:sp>
        <p:nvSpPr>
          <p:cNvPr id="3" name="TextBox 2"/>
          <p:cNvSpPr txBox="1"/>
          <p:nvPr/>
        </p:nvSpPr>
        <p:spPr>
          <a:xfrm>
            <a:off x="0" y="3811012"/>
            <a:ext cx="9144000" cy="3046988"/>
          </a:xfrm>
          <a:prstGeom prst="rect">
            <a:avLst/>
          </a:prstGeom>
          <a:solidFill>
            <a:schemeClr val="bg2">
              <a:lumMod val="50000"/>
            </a:schemeClr>
          </a:solidFill>
        </p:spPr>
        <p:txBody>
          <a:bodyPr wrap="square" rtlCol="0">
            <a:spAutoFit/>
          </a:bodyPr>
          <a:lstStyle/>
          <a:p>
            <a:r>
              <a:rPr lang="en-US" sz="3200" b="1" dirty="0">
                <a:solidFill>
                  <a:schemeClr val="bg1"/>
                </a:solidFill>
              </a:rPr>
              <a:t>John 3.29-30: </a:t>
            </a:r>
            <a:r>
              <a:rPr lang="en-US" sz="3200" b="1" dirty="0" smtClean="0">
                <a:solidFill>
                  <a:schemeClr val="bg1"/>
                </a:solidFill>
              </a:rPr>
              <a:t>“</a:t>
            </a:r>
            <a:r>
              <a:rPr lang="en-US" sz="3200" b="1" dirty="0">
                <a:solidFill>
                  <a:schemeClr val="bg1"/>
                </a:solidFill>
              </a:rPr>
              <a:t>The one who has the bride is the bridegroom. The friend of the bridegroom, who stands by and listens for him, rejoices greatly when he hears the bridegroom's voice. This then is my joy, and it is complete.  He must become more important while I become less important</a:t>
            </a:r>
            <a:r>
              <a:rPr lang="en-US" sz="3200" b="1" dirty="0" smtClean="0">
                <a:solidFill>
                  <a:schemeClr val="bg1"/>
                </a:solidFill>
              </a:rPr>
              <a:t>.”</a:t>
            </a:r>
            <a:endParaRPr lang="en-US" sz="3200" dirty="0">
              <a:solidFill>
                <a:schemeClr val="bg1"/>
              </a:solidFill>
            </a:endParaRPr>
          </a:p>
        </p:txBody>
      </p:sp>
      <p:sp>
        <p:nvSpPr>
          <p:cNvPr id="4" name="TextBox 3"/>
          <p:cNvSpPr txBox="1"/>
          <p:nvPr/>
        </p:nvSpPr>
        <p:spPr>
          <a:xfrm>
            <a:off x="0" y="0"/>
            <a:ext cx="2899719" cy="369332"/>
          </a:xfrm>
          <a:prstGeom prst="rect">
            <a:avLst/>
          </a:prstGeom>
          <a:noFill/>
        </p:spPr>
        <p:txBody>
          <a:bodyPr wrap="square" rtlCol="0">
            <a:spAutoFit/>
          </a:bodyPr>
          <a:lstStyle/>
          <a:p>
            <a:r>
              <a:rPr lang="en-US" dirty="0" smtClean="0">
                <a:solidFill>
                  <a:schemeClr val="bg1"/>
                </a:solidFill>
              </a:rPr>
              <a:t>Pieter Brueghel the Younger</a:t>
            </a:r>
            <a:endParaRPr lang="en-US" dirty="0">
              <a:solidFill>
                <a:schemeClr val="bg1"/>
              </a:solidFill>
            </a:endParaRPr>
          </a:p>
        </p:txBody>
      </p:sp>
    </p:spTree>
    <p:extLst>
      <p:ext uri="{BB962C8B-B14F-4D97-AF65-F5344CB8AC3E}">
        <p14:creationId xmlns:p14="http://schemas.microsoft.com/office/powerpoint/2010/main" val="363937822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6986528"/>
          </a:xfrm>
          <a:prstGeom prst="rect">
            <a:avLst/>
          </a:prstGeom>
          <a:solidFill>
            <a:schemeClr val="bg2">
              <a:lumMod val="50000"/>
            </a:schemeClr>
          </a:solidFill>
        </p:spPr>
        <p:txBody>
          <a:bodyPr wrap="square" rtlCol="0">
            <a:spAutoFit/>
          </a:bodyPr>
          <a:lstStyle/>
          <a:p>
            <a:r>
              <a:rPr lang="en-US" sz="3200" b="1" dirty="0">
                <a:solidFill>
                  <a:schemeClr val="bg1"/>
                </a:solidFill>
              </a:rPr>
              <a:t>John 3.31-34:  The one who comes </a:t>
            </a:r>
            <a:endParaRPr lang="en-US" sz="3200" b="1" dirty="0" smtClean="0">
              <a:solidFill>
                <a:schemeClr val="bg1"/>
              </a:solidFill>
            </a:endParaRPr>
          </a:p>
          <a:p>
            <a:r>
              <a:rPr lang="en-US" sz="3200" b="1" dirty="0" smtClean="0">
                <a:solidFill>
                  <a:schemeClr val="bg1"/>
                </a:solidFill>
              </a:rPr>
              <a:t>from </a:t>
            </a:r>
            <a:r>
              <a:rPr lang="en-US" sz="3200" b="1" dirty="0">
                <a:solidFill>
                  <a:schemeClr val="bg1"/>
                </a:solidFill>
              </a:rPr>
              <a:t>above is superior to all. The </a:t>
            </a:r>
            <a:endParaRPr lang="en-US" sz="3200" b="1" dirty="0" smtClean="0">
              <a:solidFill>
                <a:schemeClr val="bg1"/>
              </a:solidFill>
            </a:endParaRPr>
          </a:p>
          <a:p>
            <a:r>
              <a:rPr lang="en-US" sz="3200" b="1" dirty="0" smtClean="0">
                <a:solidFill>
                  <a:schemeClr val="bg1"/>
                </a:solidFill>
              </a:rPr>
              <a:t>one </a:t>
            </a:r>
            <a:r>
              <a:rPr lang="en-US" sz="3200" b="1" dirty="0">
                <a:solidFill>
                  <a:schemeClr val="bg1"/>
                </a:solidFill>
              </a:rPr>
              <a:t>who is from the earth belongs </a:t>
            </a:r>
            <a:endParaRPr lang="en-US" sz="3200" b="1" dirty="0" smtClean="0">
              <a:solidFill>
                <a:schemeClr val="bg1"/>
              </a:solidFill>
            </a:endParaRPr>
          </a:p>
          <a:p>
            <a:r>
              <a:rPr lang="en-US" sz="3200" b="1" dirty="0" smtClean="0">
                <a:solidFill>
                  <a:schemeClr val="bg1"/>
                </a:solidFill>
              </a:rPr>
              <a:t>to </a:t>
            </a:r>
            <a:r>
              <a:rPr lang="en-US" sz="3200" b="1" dirty="0">
                <a:solidFill>
                  <a:schemeClr val="bg1"/>
                </a:solidFill>
              </a:rPr>
              <a:t>the earth and speaks about </a:t>
            </a:r>
            <a:endParaRPr lang="en-US" sz="3200" b="1" dirty="0" smtClean="0">
              <a:solidFill>
                <a:schemeClr val="bg1"/>
              </a:solidFill>
            </a:endParaRPr>
          </a:p>
          <a:p>
            <a:r>
              <a:rPr lang="en-US" sz="3200" b="1" dirty="0" smtClean="0">
                <a:solidFill>
                  <a:schemeClr val="bg1"/>
                </a:solidFill>
              </a:rPr>
              <a:t>earthly </a:t>
            </a:r>
            <a:r>
              <a:rPr lang="en-US" sz="3200" b="1" dirty="0">
                <a:solidFill>
                  <a:schemeClr val="bg1"/>
                </a:solidFill>
              </a:rPr>
              <a:t>things. The one who comes </a:t>
            </a:r>
            <a:endParaRPr lang="en-US" sz="3200" b="1" dirty="0" smtClean="0">
              <a:solidFill>
                <a:schemeClr val="bg1"/>
              </a:solidFill>
            </a:endParaRPr>
          </a:p>
          <a:p>
            <a:r>
              <a:rPr lang="en-US" sz="3200" b="1" dirty="0" smtClean="0">
                <a:solidFill>
                  <a:schemeClr val="bg1"/>
                </a:solidFill>
              </a:rPr>
              <a:t>from </a:t>
            </a:r>
            <a:r>
              <a:rPr lang="en-US" sz="3200" b="1" dirty="0">
                <a:solidFill>
                  <a:schemeClr val="bg1"/>
                </a:solidFill>
              </a:rPr>
              <a:t>heaven is superior to all.  He </a:t>
            </a:r>
            <a:endParaRPr lang="en-US" sz="3200" b="1" dirty="0" smtClean="0">
              <a:solidFill>
                <a:schemeClr val="bg1"/>
              </a:solidFill>
            </a:endParaRPr>
          </a:p>
          <a:p>
            <a:r>
              <a:rPr lang="en-US" sz="3200" b="1" dirty="0" smtClean="0">
                <a:solidFill>
                  <a:schemeClr val="bg1"/>
                </a:solidFill>
              </a:rPr>
              <a:t>testifies </a:t>
            </a:r>
            <a:r>
              <a:rPr lang="en-US" sz="3200" b="1" dirty="0">
                <a:solidFill>
                  <a:schemeClr val="bg1"/>
                </a:solidFill>
              </a:rPr>
              <a:t>about what he has seen </a:t>
            </a:r>
            <a:endParaRPr lang="en-US" sz="3200" b="1" dirty="0" smtClean="0">
              <a:solidFill>
                <a:schemeClr val="bg1"/>
              </a:solidFill>
            </a:endParaRPr>
          </a:p>
          <a:p>
            <a:r>
              <a:rPr lang="en-US" sz="3200" b="1" dirty="0" smtClean="0">
                <a:solidFill>
                  <a:schemeClr val="bg1"/>
                </a:solidFill>
              </a:rPr>
              <a:t>and </a:t>
            </a:r>
            <a:r>
              <a:rPr lang="en-US" sz="3200" b="1" dirty="0">
                <a:solidFill>
                  <a:schemeClr val="bg1"/>
                </a:solidFill>
              </a:rPr>
              <a:t>heard, but no one accepts his </a:t>
            </a:r>
            <a:endParaRPr lang="en-US" sz="3200" b="1" dirty="0" smtClean="0">
              <a:solidFill>
                <a:schemeClr val="bg1"/>
              </a:solidFill>
            </a:endParaRPr>
          </a:p>
          <a:p>
            <a:r>
              <a:rPr lang="en-US" sz="3200" b="1" dirty="0" smtClean="0">
                <a:solidFill>
                  <a:schemeClr val="bg1"/>
                </a:solidFill>
              </a:rPr>
              <a:t>testimony</a:t>
            </a:r>
            <a:r>
              <a:rPr lang="en-US" sz="3200" b="1" dirty="0">
                <a:solidFill>
                  <a:schemeClr val="bg1"/>
                </a:solidFill>
              </a:rPr>
              <a:t>.  The one who has </a:t>
            </a:r>
            <a:endParaRPr lang="en-US" sz="3200" b="1" dirty="0" smtClean="0">
              <a:solidFill>
                <a:schemeClr val="bg1"/>
              </a:solidFill>
            </a:endParaRPr>
          </a:p>
          <a:p>
            <a:r>
              <a:rPr lang="en-US" sz="3200" b="1" dirty="0" smtClean="0">
                <a:solidFill>
                  <a:schemeClr val="bg1"/>
                </a:solidFill>
              </a:rPr>
              <a:t>accepted </a:t>
            </a:r>
            <a:r>
              <a:rPr lang="en-US" sz="3200" b="1" dirty="0">
                <a:solidFill>
                  <a:schemeClr val="bg1"/>
                </a:solidFill>
              </a:rPr>
              <a:t>his testimony has </a:t>
            </a:r>
            <a:endParaRPr lang="en-US" sz="3200" b="1" dirty="0" smtClean="0">
              <a:solidFill>
                <a:schemeClr val="bg1"/>
              </a:solidFill>
            </a:endParaRPr>
          </a:p>
          <a:p>
            <a:r>
              <a:rPr lang="en-US" sz="3200" b="1" dirty="0" smtClean="0">
                <a:solidFill>
                  <a:schemeClr val="bg1"/>
                </a:solidFill>
              </a:rPr>
              <a:t>confirmed </a:t>
            </a:r>
            <a:r>
              <a:rPr lang="en-US" sz="3200" b="1" dirty="0">
                <a:solidFill>
                  <a:schemeClr val="bg1"/>
                </a:solidFill>
              </a:rPr>
              <a:t>clearly that God is truthful.  For the one whom God has sent speaks the words of God, for he </a:t>
            </a:r>
            <a:r>
              <a:rPr lang="en-US" sz="3200" b="1" dirty="0" smtClean="0">
                <a:solidFill>
                  <a:schemeClr val="bg1"/>
                </a:solidFill>
              </a:rPr>
              <a:t>does </a:t>
            </a:r>
            <a:r>
              <a:rPr lang="en-US" sz="3200" b="1" dirty="0">
                <a:solidFill>
                  <a:schemeClr val="bg1"/>
                </a:solidFill>
              </a:rPr>
              <a:t>not give the Spirit </a:t>
            </a:r>
            <a:r>
              <a:rPr lang="en-US" sz="3200" b="1" dirty="0" smtClean="0">
                <a:solidFill>
                  <a:schemeClr val="bg1"/>
                </a:solidFill>
              </a:rPr>
              <a:t>sparingly.</a:t>
            </a:r>
          </a:p>
          <a:p>
            <a:endParaRPr lang="en-US" sz="3200"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32965" r="33040" b="2969"/>
          <a:stretch/>
        </p:blipFill>
        <p:spPr>
          <a:xfrm>
            <a:off x="6035040" y="0"/>
            <a:ext cx="3108960" cy="4937760"/>
          </a:xfrm>
          <a:prstGeom prst="rect">
            <a:avLst/>
          </a:prstGeom>
        </p:spPr>
      </p:pic>
    </p:spTree>
    <p:extLst>
      <p:ext uri="{BB962C8B-B14F-4D97-AF65-F5344CB8AC3E}">
        <p14:creationId xmlns:p14="http://schemas.microsoft.com/office/powerpoint/2010/main" val="27393341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5517931" cy="6858000"/>
          </a:xfrm>
          <a:prstGeom prst="rect">
            <a:avLst/>
          </a:prstGeom>
        </p:spPr>
      </p:pic>
      <p:sp>
        <p:nvSpPr>
          <p:cNvPr id="3" name="TextBox 2"/>
          <p:cNvSpPr txBox="1"/>
          <p:nvPr/>
        </p:nvSpPr>
        <p:spPr>
          <a:xfrm>
            <a:off x="5396248" y="0"/>
            <a:ext cx="3747752" cy="6894195"/>
          </a:xfrm>
          <a:prstGeom prst="rect">
            <a:avLst/>
          </a:prstGeom>
          <a:solidFill>
            <a:schemeClr val="bg2">
              <a:lumMod val="50000"/>
            </a:schemeClr>
          </a:solidFill>
        </p:spPr>
        <p:txBody>
          <a:bodyPr wrap="square" rtlCol="0">
            <a:spAutoFit/>
          </a:bodyPr>
          <a:lstStyle/>
          <a:p>
            <a:r>
              <a:rPr lang="en-US" sz="3200" b="1" dirty="0">
                <a:solidFill>
                  <a:schemeClr val="bg1"/>
                </a:solidFill>
              </a:rPr>
              <a:t>John 3.35-36:  The Father loves the Son and has placed all things under his authority.  The one who believes in the Son has eternal life. The one who rejects the Son will not see life, but God's wrath remains on him</a:t>
            </a:r>
            <a:r>
              <a:rPr lang="en-US" sz="3200" b="1" dirty="0" smtClean="0">
                <a:solidFill>
                  <a:schemeClr val="bg1"/>
                </a:solidFill>
              </a:rPr>
              <a:t>.</a:t>
            </a:r>
          </a:p>
          <a:p>
            <a:endParaRPr lang="en-US" dirty="0" smtClean="0"/>
          </a:p>
          <a:p>
            <a:endParaRPr lang="en-US" dirty="0" smtClean="0"/>
          </a:p>
          <a:p>
            <a:r>
              <a:rPr lang="en-US" dirty="0" smtClean="0"/>
              <a:t>“Christ </a:t>
            </a:r>
            <a:r>
              <a:rPr lang="en-US" dirty="0"/>
              <a:t>the King of </a:t>
            </a:r>
            <a:r>
              <a:rPr lang="en-US" dirty="0" smtClean="0"/>
              <a:t>Kings” </a:t>
            </a:r>
          </a:p>
          <a:p>
            <a:r>
              <a:rPr lang="en-US" dirty="0" smtClean="0"/>
              <a:t>Art </a:t>
            </a:r>
            <a:r>
              <a:rPr lang="en-US" dirty="0"/>
              <a:t>in the Christian </a:t>
            </a:r>
            <a:r>
              <a:rPr lang="en-US" dirty="0" smtClean="0"/>
              <a:t>Tradition</a:t>
            </a:r>
            <a:r>
              <a:rPr lang="en-US" dirty="0"/>
              <a:t> </a:t>
            </a:r>
            <a:endParaRPr lang="en-US" dirty="0" smtClean="0"/>
          </a:p>
          <a:p>
            <a:r>
              <a:rPr lang="en-US" dirty="0" smtClean="0"/>
              <a:t>Vanderbilt </a:t>
            </a:r>
            <a:r>
              <a:rPr lang="en-US" dirty="0"/>
              <a:t>Divinity </a:t>
            </a:r>
            <a:r>
              <a:rPr lang="en-US" dirty="0" smtClean="0"/>
              <a:t>Library</a:t>
            </a:r>
            <a:endParaRPr lang="en-US" dirty="0">
              <a:solidFill>
                <a:schemeClr val="bg1"/>
              </a:solidFill>
            </a:endParaRPr>
          </a:p>
        </p:txBody>
      </p:sp>
    </p:spTree>
    <p:extLst>
      <p:ext uri="{BB962C8B-B14F-4D97-AF65-F5344CB8AC3E}">
        <p14:creationId xmlns:p14="http://schemas.microsoft.com/office/powerpoint/2010/main" val="16171690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01244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6675" r="25543"/>
          <a:stretch/>
        </p:blipFill>
        <p:spPr>
          <a:xfrm>
            <a:off x="2658199" y="0"/>
            <a:ext cx="3931920" cy="6978701"/>
          </a:xfrm>
          <a:prstGeom prst="rect">
            <a:avLst/>
          </a:prstGeom>
        </p:spPr>
      </p:pic>
      <p:sp>
        <p:nvSpPr>
          <p:cNvPr id="3" name="TextBox 2"/>
          <p:cNvSpPr txBox="1"/>
          <p:nvPr/>
        </p:nvSpPr>
        <p:spPr>
          <a:xfrm>
            <a:off x="0" y="0"/>
            <a:ext cx="3065172" cy="923330"/>
          </a:xfrm>
          <a:prstGeom prst="rect">
            <a:avLst/>
          </a:prstGeom>
          <a:noFill/>
        </p:spPr>
        <p:txBody>
          <a:bodyPr wrap="square" rtlCol="0">
            <a:spAutoFit/>
          </a:bodyPr>
          <a:lstStyle/>
          <a:p>
            <a:pPr algn="ctr"/>
            <a:r>
              <a:rPr lang="it-IT" b="1" dirty="0"/>
              <a:t>Francesco di Andrea di </a:t>
            </a:r>
            <a:r>
              <a:rPr lang="it-IT" b="1" dirty="0" smtClean="0"/>
              <a:t>Marco</a:t>
            </a:r>
          </a:p>
          <a:p>
            <a:pPr algn="ctr"/>
            <a:r>
              <a:rPr lang="it-IT" b="1" dirty="0" smtClean="0">
                <a:cs typeface="Times New Roman" panose="02020603050405020304" pitchFamily="18" charset="0"/>
              </a:rPr>
              <a:t>Crucifixion</a:t>
            </a:r>
          </a:p>
          <a:p>
            <a:pPr algn="ctr"/>
            <a:r>
              <a:rPr lang="it-IT" b="1" dirty="0" smtClean="0"/>
              <a:t>Metmuseum.org</a:t>
            </a:r>
            <a:endParaRPr lang="en-US" b="1" dirty="0"/>
          </a:p>
        </p:txBody>
      </p:sp>
    </p:spTree>
    <p:extLst>
      <p:ext uri="{BB962C8B-B14F-4D97-AF65-F5344CB8AC3E}">
        <p14:creationId xmlns:p14="http://schemas.microsoft.com/office/powerpoint/2010/main" val="21565482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TotalTime>
  <Words>431</Words>
  <Application>Microsoft Office PowerPoint</Application>
  <PresentationFormat>On-screen Show (4:3)</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2014-02-20T19:40:50Z</dcterms:created>
  <dcterms:modified xsi:type="dcterms:W3CDTF">2014-02-25T13:39:23Z</dcterms:modified>
</cp:coreProperties>
</file>